
<file path=[Content_Types].xml><?xml version="1.0" encoding="utf-8"?>
<Types xmlns="http://schemas.openxmlformats.org/package/2006/content-types">
  <Default Extension="wmv" ContentType="video/x-ms-wmv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21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4"/>
    <p:sldMasterId id="2147483649" r:id="rId5"/>
  </p:sldMasterIdLst>
  <p:notesMasterIdLst>
    <p:notesMasterId r:id="rId28"/>
  </p:notesMasterIdLst>
  <p:sldIdLst>
    <p:sldId id="256" r:id="rId6"/>
    <p:sldId id="332" r:id="rId7"/>
    <p:sldId id="327" r:id="rId8"/>
    <p:sldId id="335" r:id="rId9"/>
    <p:sldId id="346" r:id="rId10"/>
    <p:sldId id="328" r:id="rId11"/>
    <p:sldId id="287" r:id="rId12"/>
    <p:sldId id="338" r:id="rId13"/>
    <p:sldId id="305" r:id="rId14"/>
    <p:sldId id="312" r:id="rId15"/>
    <p:sldId id="300" r:id="rId16"/>
    <p:sldId id="302" r:id="rId17"/>
    <p:sldId id="280" r:id="rId18"/>
    <p:sldId id="288" r:id="rId19"/>
    <p:sldId id="321" r:id="rId20"/>
    <p:sldId id="307" r:id="rId21"/>
    <p:sldId id="340" r:id="rId22"/>
    <p:sldId id="344" r:id="rId23"/>
    <p:sldId id="345" r:id="rId24"/>
    <p:sldId id="294" r:id="rId25"/>
    <p:sldId id="274" r:id="rId26"/>
    <p:sldId id="339" r:id="rId27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D27E2867-BDE7-465F-A6A0-0175A893B5BF}">
          <p14:sldIdLst>
            <p14:sldId id="256"/>
            <p14:sldId id="332"/>
            <p14:sldId id="327"/>
            <p14:sldId id="335"/>
            <p14:sldId id="346"/>
            <p14:sldId id="328"/>
            <p14:sldId id="287"/>
            <p14:sldId id="338"/>
            <p14:sldId id="305"/>
            <p14:sldId id="312"/>
            <p14:sldId id="300"/>
            <p14:sldId id="302"/>
            <p14:sldId id="280"/>
            <p14:sldId id="288"/>
            <p14:sldId id="321"/>
            <p14:sldId id="307"/>
            <p14:sldId id="340"/>
            <p14:sldId id="344"/>
            <p14:sldId id="345"/>
            <p14:sldId id="294"/>
            <p14:sldId id="274"/>
            <p14:sldId id="339"/>
          </p14:sldIdLst>
        </p14:section>
        <p14:section name="Appendix" id="{B92E2379-F8F1-4562-9FC2-09ECF7CB149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15" autoAdjust="0"/>
    <p:restoredTop sz="88643" autoAdjust="0"/>
  </p:normalViewPr>
  <p:slideViewPr>
    <p:cSldViewPr>
      <p:cViewPr varScale="1">
        <p:scale>
          <a:sx n="45" d="100"/>
          <a:sy n="45" d="100"/>
        </p:scale>
        <p:origin x="-160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5C5E-B0D8-460C-8B87-B01C1116371C}" type="datetimeFigureOut">
              <a:rPr lang="en-US" smtClean="0"/>
              <a:pPr/>
              <a:t>2/27/12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31E3-983B-40E0-9E66-E6B12FE3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23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you have imagined 2 years ago, that Microsoft would have been up here talking about Hadoop?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437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437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you have imagined 2 years ago, that Microsoft would have been up here talking about Hadoop?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437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952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models and a lot of data trump more elaborate models based on less data.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Natural Language Processing is a great</a:t>
            </a:r>
            <a:r>
              <a:rPr lang="en-US" baseline="0" dirty="0" smtClean="0"/>
              <a:t> example where large amounts of imperfect data is more valuable than small amounts of perfect information.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 lesson of Web-scale learning is to use available large-scale data rather than hoping for annotated data that isn’t available.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12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about the Haitian Creole to English translation work that was done by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Translator team at MSR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2010 earthquake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Approximately seven out of every eight people in Haiti speak the language.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Since Haitian Creole is not widely spoken outside of Haiti, it became obvious that Machine Translation might be a useful tool for the relief effort.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 could be applied to translate emergency relief documents, medical documents, SMS text messages, and even common phrases and expressions.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Unfortunately, no readily available Machine Translation engine existed for Haitian Creole at the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49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MSR received an e-mail from colleagues on the ground in Haiti asking if we could develop a translation engine to aid in the relief effort.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built a Statistical Machine Translation Engine from Scratch in 4 days, 17 hours, &amp; 30 minutes</a:t>
            </a:r>
          </a:p>
          <a:p>
            <a:pPr marL="0" indent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07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Those efforts have</a:t>
            </a:r>
            <a:r>
              <a:rPr lang="en-US" baseline="0" dirty="0" smtClean="0"/>
              <a:t> now been transferred into the Bing Translator service and is readily available for anyone to use.</a:t>
            </a:r>
          </a:p>
          <a:p>
            <a:r>
              <a:rPr lang="en-US" baseline="0" dirty="0" smtClean="0"/>
              <a:t>Had the ‘corpus’ of data been readily available for the team to use from the beginning, building the translator could have been reduced from days to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28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recommendations are being offered because there is some Address information in the Orders resource (i.e. Customer addresses, etc.) so a service with Zip Codes for all countries can be used to validate/clean up the existing Zip Codes in Orders. Also, because some of these addresses are in the US, the mortgage info and crime statistics are offered.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working on enhancing the recommendations engine based on semantic analysis and usage patterns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9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the Yahoo customer examples. The creators of Hadoop, move data int</a:t>
            </a:r>
            <a:r>
              <a:rPr lang="en-US" baseline="0" dirty="0" smtClean="0"/>
              <a:t>o SQL Server Analysis Services (24 TB Cube) to enable analysis on multidimensional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086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We are working closely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Hortonworks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enable Hadoop on Windows and making other contributions like the JavaScript Framework and Hive ODBC Driver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seen early successes from a number of Hadoop ecosystem partners like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Karmasphere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HStreaming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Datameer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easily porting their solutions to Hadoop on Windows and Azure.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31E3-983B-40E0-9E66-E6B12FE305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7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07332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7740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24750" y="2095500"/>
            <a:ext cx="3651250" cy="1052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0" y="2095500"/>
            <a:ext cx="10801350" cy="1052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20432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80567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67138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45005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375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72265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140972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5417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11753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28620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017053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85179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839805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7775" y="0"/>
            <a:ext cx="5610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0"/>
            <a:ext cx="16678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7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893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64739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0" y="76073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49700" y="76073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751890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95132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88164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0792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0529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6104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0" y="2095500"/>
            <a:ext cx="14605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0" y="7607300"/>
            <a:ext cx="14605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text styles</a:t>
            </a:r>
          </a:p>
          <a:p>
            <a:pPr lvl="1"/>
            <a:r>
              <a:rPr lang="en-US">
                <a:sym typeface="Arial Bold" charset="0"/>
              </a:rPr>
              <a:t>Second level</a:t>
            </a:r>
          </a:p>
          <a:p>
            <a:pPr lvl="2"/>
            <a:r>
              <a:rPr lang="en-US">
                <a:sym typeface="Arial Bold" charset="0"/>
              </a:rPr>
              <a:t>Third level</a:t>
            </a:r>
          </a:p>
          <a:p>
            <a:pPr lvl="3"/>
            <a:r>
              <a:rPr lang="en-US">
                <a:sym typeface="Arial Bold" charset="0"/>
              </a:rPr>
              <a:t>Fourth level</a:t>
            </a:r>
          </a:p>
          <a:p>
            <a:pPr lvl="4"/>
            <a:r>
              <a:rPr lang="en-US">
                <a:sym typeface="Arial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0"/>
            <a:ext cx="22440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816100"/>
            <a:ext cx="224409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1016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Wingdings" pitchFamily="2" charset="2"/>
        <a:buChar char="§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460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905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349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794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2512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7084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41656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6228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microsoft.com/office/2007/relationships/media" Target="../media/media1.wmv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540750" y="2095500"/>
            <a:ext cx="16065500" cy="53721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 smtClean="0"/>
              <a:t>Do we Have the Tools</a:t>
            </a:r>
            <a:br>
              <a:rPr lang="en-US" sz="9600" dirty="0" smtClean="0"/>
            </a:br>
            <a:r>
              <a:rPr lang="en-US" sz="9600" dirty="0" smtClean="0"/>
              <a:t>we Need to Navigate</a:t>
            </a:r>
            <a:br>
              <a:rPr lang="en-US" sz="9600" dirty="0" smtClean="0"/>
            </a:br>
            <a:r>
              <a:rPr lang="en-US" sz="9600" dirty="0"/>
              <a:t>T</a:t>
            </a:r>
            <a:r>
              <a:rPr lang="en-US" sz="9600" dirty="0" smtClean="0"/>
              <a:t>he New </a:t>
            </a:r>
            <a:r>
              <a:rPr lang="en-US" sz="9600" dirty="0"/>
              <a:t>World of </a:t>
            </a:r>
            <a:r>
              <a:rPr lang="en-US" sz="9600" dirty="0" smtClean="0"/>
              <a:t>Data?</a:t>
            </a:r>
            <a:endParaRPr lang="en-US" sz="9600" dirty="0" smtClean="0">
              <a:sym typeface="Arial Bold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dirty="0" smtClean="0">
              <a:sym typeface="Arial Bold" charset="0"/>
            </a:endParaRPr>
          </a:p>
          <a:p>
            <a:pPr marL="0" indent="0" eaLnBrk="1" hangingPunct="1">
              <a:defRPr/>
            </a:pPr>
            <a:r>
              <a:rPr lang="en-US" dirty="0" smtClean="0">
                <a:sym typeface="Arial Bold" charset="0"/>
              </a:rPr>
              <a:t>Dave Campbell</a:t>
            </a:r>
          </a:p>
          <a:p>
            <a:pPr marL="0" indent="0" eaLnBrk="1" hangingPunct="1">
              <a:defRPr/>
            </a:pPr>
            <a:r>
              <a:rPr lang="en-US" dirty="0" smtClean="0">
                <a:sym typeface="Arial Bold" charset="0"/>
              </a:rPr>
              <a:t>Technical Fellow</a:t>
            </a:r>
          </a:p>
          <a:p>
            <a:pPr marL="0" indent="0" eaLnBrk="1" hangingPunct="1">
              <a:defRPr/>
            </a:pPr>
            <a:r>
              <a:rPr lang="en-US" dirty="0" smtClean="0">
                <a:sym typeface="Arial Bold" charset="0"/>
              </a:rPr>
              <a:t>Microsoft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310" y="990600"/>
            <a:ext cx="22693382" cy="102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172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55208"/>
            <a:ext cx="15477563" cy="805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0363200"/>
            <a:ext cx="243839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-5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6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datamarket.azure.com </a:t>
            </a:r>
            <a:endParaRPr lang="en-US" sz="6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2438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Marketplace</a:t>
            </a:r>
            <a:endParaRPr lang="en-US" sz="8000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915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905000"/>
            <a:ext cx="24384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-5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16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More</a:t>
            </a:r>
            <a:r>
              <a:rPr lang="en-US" sz="16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</a:t>
            </a:r>
            <a:r>
              <a:rPr lang="en-US" sz="166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 better</a:t>
            </a:r>
          </a:p>
          <a:p>
            <a:endParaRPr lang="en-US" sz="16600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1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Any Data </a:t>
            </a:r>
            <a:r>
              <a:rPr lang="en-US" sz="115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|</a:t>
            </a:r>
            <a:r>
              <a:rPr lang="en-US" sz="11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Any Size </a:t>
            </a:r>
            <a:r>
              <a:rPr lang="en-US" sz="115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|</a:t>
            </a:r>
            <a:r>
              <a:rPr lang="en-US" sz="11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Anywhere</a:t>
            </a:r>
            <a:endParaRPr lang="en-US" sz="11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805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905000"/>
            <a:ext cx="24384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-5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16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r>
              <a:rPr lang="en-US" sz="16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en-US" sz="16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inds </a:t>
            </a:r>
            <a:r>
              <a:rPr lang="en-US" sz="16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endParaRPr lang="en-US" sz="16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564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eraino\AppData\Local\Microsoft\Windows\Temporary Internet Files\Content.Outlook\A2H4OE3J\DataExplorerScreensho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52403"/>
            <a:ext cx="20345400" cy="109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9600"/>
            <a:ext cx="1714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 Labs: </a:t>
            </a:r>
            <a:r>
              <a:rPr lang="en-US" sz="80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 Explorer</a:t>
            </a:r>
            <a:endParaRPr lang="en-US" sz="8000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3" descr="C:\Users\heraino\AppData\Local\Microsoft\Windows\Temporary Internet Files\Content.Outlook\A2H4OE3J\DataExplorerScreenshot (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06" r="44081" b="38638"/>
          <a:stretch/>
        </p:blipFill>
        <p:spPr bwMode="auto">
          <a:xfrm>
            <a:off x="762001" y="2152403"/>
            <a:ext cx="12203062" cy="69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eraino\AppData\Local\Microsoft\Windows\Temporary Internet Files\Content.Outlook\A2H4OE3J\DataExplorerScreenshot (3).png" hidden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06" r="44081" b="38638"/>
          <a:stretch/>
        </p:blipFill>
        <p:spPr bwMode="auto">
          <a:xfrm>
            <a:off x="762001" y="2175164"/>
            <a:ext cx="18821399" cy="1066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38201" y="8763000"/>
            <a:ext cx="4800599" cy="29718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5385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75E-6 2.22222E-6 L 0.13418 0.140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704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905000"/>
            <a:ext cx="24384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-5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166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r>
              <a:rPr lang="en-US" sz="16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en-US" sz="16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inds </a:t>
            </a:r>
            <a:r>
              <a:rPr lang="en-US" sz="16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</a:p>
          <a:p>
            <a:endParaRPr lang="en-US" sz="16600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15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Combine</a:t>
            </a:r>
            <a:r>
              <a:rPr lang="en-US" sz="115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| </a:t>
            </a:r>
            <a:r>
              <a:rPr lang="en-US" sz="115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Refine</a:t>
            </a:r>
          </a:p>
          <a:p>
            <a:r>
              <a:rPr lang="en-US" sz="115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 Data with the World’s Data</a:t>
            </a:r>
            <a:endParaRPr lang="en-US" sz="9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076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905000"/>
            <a:ext cx="24384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-5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r>
              <a:rPr lang="en-US" sz="166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It’s all about </a:t>
            </a:r>
            <a:r>
              <a:rPr lang="en-US" sz="16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0164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36997" y="1524000"/>
            <a:ext cx="618631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13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PB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5400" y="8331200"/>
            <a:ext cx="595740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SEARCH &amp; ACQUIRE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EXPLORE &amp; ANALYZE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EXPLAIN &amp; SHARE</a:t>
            </a:r>
          </a:p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8498" y="3276600"/>
            <a:ext cx="298511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6446503" y="4591146"/>
            <a:ext cx="3307109" cy="5334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46967" y="3749851"/>
            <a:ext cx="241284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12703897" y="4868872"/>
            <a:ext cx="1927240" cy="2667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 rot="5400000">
            <a:off x="18761991" y="4868872"/>
            <a:ext cx="1317816" cy="26670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1371600" y="8534400"/>
            <a:ext cx="6553200" cy="1781681"/>
          </a:xfrm>
          <a:prstGeom prst="leftArrow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 rot="10800000">
            <a:off x="15925800" y="8640687"/>
            <a:ext cx="6553200" cy="1781681"/>
          </a:xfrm>
          <a:prstGeom prst="leftArrow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10200" y="1814064"/>
            <a:ext cx="5167800" cy="607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662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40912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6" grpId="0"/>
      <p:bldP spid="2" grpId="0" animBg="1"/>
      <p:bldP spid="17" grpId="0"/>
      <p:bldP spid="18" grpId="0" animBg="1"/>
      <p:bldP spid="20" grpId="0" animBg="1"/>
      <p:bldP spid="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789" y="0"/>
            <a:ext cx="18489411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790" y="3237"/>
            <a:ext cx="18489410" cy="138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790" y="3236"/>
            <a:ext cx="18489410" cy="138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creenCapture_2-23-2012 8.43.34 AM.wmv">
            <a:hlinkClick r:id="" action="ppaction://media"/>
          </p:cNvPr>
          <p:cNvPicPr/>
          <p:nvPr>
            <a:vide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>
                  <p14:trim st="1457.8711" end="9516.6592"/>
                </p14:media>
              </p:ext>
            </p:extLst>
          </p:nvPr>
        </p:nvPicPr>
        <p:blipFill rotWithShape="1">
          <a:blip r:embed="rId6"/>
          <a:srcRect l="7131" t="14039" r="45129" b="54919"/>
          <a:stretch>
            <a:fillRect/>
          </a:stretch>
        </p:blipFill>
        <p:spPr>
          <a:xfrm>
            <a:off x="4287796" y="1979422"/>
            <a:ext cx="8845378" cy="4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72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flipH="1" flipV="1">
            <a:off x="8056132" y="1988403"/>
            <a:ext cx="76200" cy="5943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056132" y="7932003"/>
            <a:ext cx="90888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334000" y="1759803"/>
            <a:ext cx="2157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VALUE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5106" y="7932003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REFINE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05973" y="7924800"/>
            <a:ext cx="4724400" cy="29718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558373" y="9906000"/>
            <a:ext cx="3057247" cy="830997"/>
          </a:xfrm>
          <a:prstGeom prst="rect">
            <a:avLst/>
          </a:prstGeom>
          <a:noFill/>
          <a:scene3d>
            <a:camera prst="orthographicFront">
              <a:rot lat="1080000" lon="1776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COMBINE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4354" y="7523457"/>
            <a:ext cx="2599430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MY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6413" y="6621959"/>
            <a:ext cx="5231560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COMMUNITY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8429" y="7170241"/>
            <a:ext cx="6687344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ORGANIZATIONAL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6469559"/>
            <a:ext cx="3863173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WORLD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3113" y="704986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SIGNAL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4003" y="5972724"/>
            <a:ext cx="134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757" y="4980437"/>
            <a:ext cx="351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14408" y="392566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KNOWLEDGE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05973" y="5022977"/>
            <a:ext cx="12877800" cy="2916705"/>
            <a:chOff x="4722395" y="3899947"/>
            <a:chExt cx="12877800" cy="2916705"/>
          </a:xfrm>
        </p:grpSpPr>
        <p:sp>
          <p:nvSpPr>
            <p:cNvPr id="33" name="Parallelogram 32"/>
            <p:cNvSpPr/>
            <p:nvPr/>
          </p:nvSpPr>
          <p:spPr bwMode="auto">
            <a:xfrm>
              <a:off x="4722395" y="3899947"/>
              <a:ext cx="12877800" cy="2916705"/>
            </a:xfrm>
            <a:prstGeom prst="parallelogram">
              <a:avLst>
                <a:gd name="adj" fmla="val 158107"/>
              </a:avLst>
            </a:prstGeom>
            <a:solidFill>
              <a:schemeClr val="bg2">
                <a:lumMod val="60000"/>
                <a:lumOff val="40000"/>
                <a:alpha val="82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12564" y="4037499"/>
              <a:ext cx="8060857" cy="2544821"/>
              <a:chOff x="16623364" y="-763101"/>
              <a:chExt cx="8060857" cy="254482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490215" y="-44005"/>
                <a:ext cx="169148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Share</a:t>
                </a:r>
                <a:endParaRPr lang="en-US" sz="48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335960" y="729158"/>
                <a:ext cx="20361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Publish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725179" y="332405"/>
                <a:ext cx="241444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Integrate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99961" y="-763101"/>
                <a:ext cx="3384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Recommend</a:t>
                </a:r>
                <a:endParaRPr lang="en-US" sz="48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23364" y="1012279"/>
                <a:ext cx="23791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Discover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429000" y="3331695"/>
            <a:ext cx="12877800" cy="2916705"/>
            <a:chOff x="-1076707" y="1132447"/>
            <a:chExt cx="12877800" cy="2916705"/>
          </a:xfrm>
        </p:grpSpPr>
        <p:sp>
          <p:nvSpPr>
            <p:cNvPr id="29" name="Parallelogram 28"/>
            <p:cNvSpPr/>
            <p:nvPr/>
          </p:nvSpPr>
          <p:spPr bwMode="auto">
            <a:xfrm>
              <a:off x="-1076707" y="1132447"/>
              <a:ext cx="12877800" cy="2916705"/>
            </a:xfrm>
            <a:prstGeom prst="parallelogram">
              <a:avLst>
                <a:gd name="adj" fmla="val 158107"/>
              </a:avLst>
            </a:prstGeom>
            <a:solidFill>
              <a:schemeClr val="bg2">
                <a:lumMod val="60000"/>
                <a:lumOff val="40000"/>
                <a:alpha val="82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9786" y="1788685"/>
              <a:ext cx="26645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Insights &amp;</a:t>
              </a:r>
            </a:p>
            <a:p>
              <a:pPr algn="ctr"/>
              <a:r>
                <a:rPr lang="en-US" sz="4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Actions</a:t>
              </a:r>
              <a:endPara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3488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236913"/>
            <a:ext cx="12955587" cy="724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67800" y="-381000"/>
            <a:ext cx="6296917" cy="13280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700" dirty="0" smtClean="0">
                <a:solidFill>
                  <a:schemeClr val="bg1">
                    <a:lumMod val="85000"/>
                    <a:alpha val="79000"/>
                  </a:schemeClr>
                </a:solidFill>
              </a:rPr>
              <a:t>?</a:t>
            </a:r>
            <a:endParaRPr lang="en-US" sz="85700" dirty="0">
              <a:solidFill>
                <a:schemeClr val="bg1">
                  <a:lumMod val="85000"/>
                  <a:alpha val="7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630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15900"/>
            <a:ext cx="22440900" cy="1765300"/>
          </a:xfrm>
        </p:spPr>
        <p:txBody>
          <a:bodyPr/>
          <a:lstStyle/>
          <a:p>
            <a:r>
              <a:rPr lang="en-US" sz="8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Community &amp; Ecosystem</a:t>
            </a:r>
            <a:endParaRPr lang="en-US" sz="8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01751" y="7779498"/>
            <a:ext cx="5300662" cy="1975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68600" y="7926255"/>
            <a:ext cx="7683283" cy="1682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325600" y="3814012"/>
            <a:ext cx="4263373" cy="12811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18487" y="5282625"/>
            <a:ext cx="6677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Apache Software Foundation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08973" y="3814012"/>
            <a:ext cx="5221874" cy="1973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05132" y="7849236"/>
            <a:ext cx="6872868" cy="18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042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83400" y="6922167"/>
            <a:ext cx="12955917" cy="210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665489" y="1792821"/>
            <a:ext cx="6391737" cy="45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08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1612" y="5029200"/>
            <a:ext cx="217845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</a:rPr>
              <a:t>www.microsoft.com/bigdata </a:t>
            </a:r>
            <a:endParaRPr lang="en-US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62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 rot="19636621">
            <a:off x="7500549" y="3728068"/>
            <a:ext cx="8519904" cy="3468469"/>
          </a:xfrm>
          <a:prstGeom prst="rightArrow">
            <a:avLst>
              <a:gd name="adj1" fmla="val 81913"/>
              <a:gd name="adj2" fmla="val 50000"/>
            </a:avLst>
          </a:prstGeom>
          <a:gradFill flip="none" rotWithShape="1">
            <a:gsLst>
              <a:gs pos="0">
                <a:schemeClr val="tx2">
                  <a:lumMod val="65000"/>
                  <a:lumOff val="35000"/>
                  <a:alpha val="45000"/>
                </a:schemeClr>
              </a:gs>
              <a:gs pos="100000">
                <a:schemeClr val="accent4">
                  <a:alpha val="42000"/>
                </a:schemeClr>
              </a:gs>
            </a:gsLst>
            <a:lin ang="108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1" y="3647035"/>
            <a:ext cx="6847396" cy="4206328"/>
            <a:chOff x="8382001" y="3647035"/>
            <a:chExt cx="6847396" cy="4206328"/>
          </a:xfrm>
        </p:grpSpPr>
        <p:sp>
          <p:nvSpPr>
            <p:cNvPr id="9" name="Rectangle 8"/>
            <p:cNvSpPr/>
            <p:nvPr/>
          </p:nvSpPr>
          <p:spPr bwMode="auto">
            <a:xfrm>
              <a:off x="8718118" y="3881766"/>
              <a:ext cx="6511279" cy="3971596"/>
            </a:xfrm>
            <a:custGeom>
              <a:avLst/>
              <a:gdLst/>
              <a:ahLst/>
              <a:cxnLst/>
              <a:rect l="l" t="t" r="r" b="b"/>
              <a:pathLst>
                <a:path w="6511279" h="3971596">
                  <a:moveTo>
                    <a:pt x="4876006" y="0"/>
                  </a:moveTo>
                  <a:lnTo>
                    <a:pt x="6511279" y="0"/>
                  </a:lnTo>
                  <a:lnTo>
                    <a:pt x="6511279" y="3971595"/>
                  </a:lnTo>
                  <a:lnTo>
                    <a:pt x="4884283" y="3971595"/>
                  </a:lnTo>
                  <a:lnTo>
                    <a:pt x="4884283" y="3971596"/>
                  </a:lnTo>
                  <a:lnTo>
                    <a:pt x="3257287" y="3971596"/>
                  </a:lnTo>
                  <a:lnTo>
                    <a:pt x="3249010" y="3971596"/>
                  </a:lnTo>
                  <a:lnTo>
                    <a:pt x="1635273" y="3971596"/>
                  </a:lnTo>
                  <a:lnTo>
                    <a:pt x="1622014" y="3971596"/>
                  </a:lnTo>
                  <a:lnTo>
                    <a:pt x="0" y="3971596"/>
                  </a:lnTo>
                  <a:lnTo>
                    <a:pt x="0" y="3335967"/>
                  </a:lnTo>
                  <a:lnTo>
                    <a:pt x="1622014" y="3335967"/>
                  </a:lnTo>
                  <a:lnTo>
                    <a:pt x="1622014" y="2272991"/>
                  </a:lnTo>
                  <a:lnTo>
                    <a:pt x="3249010" y="2272991"/>
                  </a:lnTo>
                  <a:lnTo>
                    <a:pt x="3249010" y="1138952"/>
                  </a:lnTo>
                  <a:lnTo>
                    <a:pt x="4876006" y="1138952"/>
                  </a:lnTo>
                  <a:close/>
                </a:path>
              </a:pathLst>
            </a:custGeom>
            <a:solidFill>
              <a:schemeClr val="tx2">
                <a:lumMod val="65000"/>
                <a:lumOff val="35000"/>
                <a:alpha val="88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382001" y="3647035"/>
              <a:ext cx="6844907" cy="4206328"/>
              <a:chOff x="8382001" y="3647035"/>
              <a:chExt cx="6844907" cy="4206328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8382001" y="7085230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 rot="16200000">
                <a:off x="8336433" y="7471678"/>
                <a:ext cx="533400" cy="229969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5" name="Oval 3"/>
              <p:cNvSpPr/>
              <p:nvPr/>
            </p:nvSpPr>
            <p:spPr bwMode="auto">
              <a:xfrm>
                <a:off x="10006508" y="5939165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6" name="Oval 3"/>
              <p:cNvSpPr/>
              <p:nvPr/>
            </p:nvSpPr>
            <p:spPr bwMode="auto">
              <a:xfrm>
                <a:off x="11631015" y="4793100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7" name="Oval 3"/>
              <p:cNvSpPr/>
              <p:nvPr/>
            </p:nvSpPr>
            <p:spPr bwMode="auto">
              <a:xfrm>
                <a:off x="13255522" y="3647035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 rot="16200000">
                <a:off x="9768356" y="6528960"/>
                <a:ext cx="940098" cy="22997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 rot="16200000">
                <a:off x="11390370" y="5358565"/>
                <a:ext cx="940098" cy="22997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 rot="16200000">
                <a:off x="13013984" y="4217859"/>
                <a:ext cx="940098" cy="22997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  <p:cxnSp>
        <p:nvCxnSpPr>
          <p:cNvPr id="5" name="Straight Arrow Connector 4"/>
          <p:cNvCxnSpPr/>
          <p:nvPr/>
        </p:nvCxnSpPr>
        <p:spPr bwMode="auto">
          <a:xfrm flipH="1" flipV="1">
            <a:off x="8056132" y="1988403"/>
            <a:ext cx="76200" cy="5943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056132" y="7932003"/>
            <a:ext cx="9088868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334000" y="1759803"/>
            <a:ext cx="2157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VALUE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5106" y="7932003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REFINE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0" y="6571403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SIGNAL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6508" y="5410200"/>
            <a:ext cx="134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DATA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2880" y="4262368"/>
            <a:ext cx="351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INFORMATION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35513" y="312420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KNOWLEDGE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97581" y="2012466"/>
            <a:ext cx="464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INSIGHTS &amp; ACTION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1479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 rot="19636621">
            <a:off x="7011827" y="3384201"/>
            <a:ext cx="10567659" cy="3468469"/>
          </a:xfrm>
          <a:prstGeom prst="rightArrow">
            <a:avLst>
              <a:gd name="adj1" fmla="val 81913"/>
              <a:gd name="adj2" fmla="val 50000"/>
            </a:avLst>
          </a:prstGeom>
          <a:gradFill flip="none" rotWithShape="1">
            <a:gsLst>
              <a:gs pos="0">
                <a:schemeClr val="tx2">
                  <a:lumMod val="65000"/>
                  <a:lumOff val="35000"/>
                  <a:alpha val="45000"/>
                </a:schemeClr>
              </a:gs>
              <a:gs pos="100000">
                <a:schemeClr val="accent4">
                  <a:alpha val="0"/>
                </a:schemeClr>
              </a:gs>
            </a:gsLst>
            <a:lin ang="108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8056132" y="1988403"/>
            <a:ext cx="76200" cy="5943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056132" y="7932003"/>
            <a:ext cx="90888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334000" y="1759803"/>
            <a:ext cx="2157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VALUE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87400" y="7932003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COMBINE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6248400"/>
            <a:ext cx="1088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MY</a:t>
            </a:r>
            <a:b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DATA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82268" y="5102424"/>
            <a:ext cx="3328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ORGANIZATIONAL</a:t>
            </a:r>
            <a:b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DATA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11184" y="3949989"/>
            <a:ext cx="2400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COMMUNITY</a:t>
            </a:r>
            <a:b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DATA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50746" y="2805752"/>
            <a:ext cx="1521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WORLD</a:t>
            </a:r>
          </a:p>
          <a:p>
            <a:pPr algn="r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DATA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1" y="3647035"/>
            <a:ext cx="6847396" cy="4206328"/>
            <a:chOff x="8382001" y="3647035"/>
            <a:chExt cx="6847396" cy="4206328"/>
          </a:xfrm>
        </p:grpSpPr>
        <p:sp>
          <p:nvSpPr>
            <p:cNvPr id="26" name="Rectangle 8"/>
            <p:cNvSpPr/>
            <p:nvPr/>
          </p:nvSpPr>
          <p:spPr bwMode="auto">
            <a:xfrm>
              <a:off x="8718118" y="3881766"/>
              <a:ext cx="6511279" cy="3971596"/>
            </a:xfrm>
            <a:custGeom>
              <a:avLst/>
              <a:gdLst/>
              <a:ahLst/>
              <a:cxnLst/>
              <a:rect l="l" t="t" r="r" b="b"/>
              <a:pathLst>
                <a:path w="6511279" h="3971596">
                  <a:moveTo>
                    <a:pt x="4876006" y="0"/>
                  </a:moveTo>
                  <a:lnTo>
                    <a:pt x="6511279" y="0"/>
                  </a:lnTo>
                  <a:lnTo>
                    <a:pt x="6511279" y="3971595"/>
                  </a:lnTo>
                  <a:lnTo>
                    <a:pt x="4884283" y="3971595"/>
                  </a:lnTo>
                  <a:lnTo>
                    <a:pt x="4884283" y="3971596"/>
                  </a:lnTo>
                  <a:lnTo>
                    <a:pt x="3257287" y="3971596"/>
                  </a:lnTo>
                  <a:lnTo>
                    <a:pt x="3249010" y="3971596"/>
                  </a:lnTo>
                  <a:lnTo>
                    <a:pt x="1635273" y="3971596"/>
                  </a:lnTo>
                  <a:lnTo>
                    <a:pt x="1622014" y="3971596"/>
                  </a:lnTo>
                  <a:lnTo>
                    <a:pt x="0" y="3971596"/>
                  </a:lnTo>
                  <a:lnTo>
                    <a:pt x="0" y="3335967"/>
                  </a:lnTo>
                  <a:lnTo>
                    <a:pt x="1622014" y="3335967"/>
                  </a:lnTo>
                  <a:lnTo>
                    <a:pt x="1622014" y="2272991"/>
                  </a:lnTo>
                  <a:lnTo>
                    <a:pt x="3249010" y="2272991"/>
                  </a:lnTo>
                  <a:lnTo>
                    <a:pt x="3249010" y="1138952"/>
                  </a:lnTo>
                  <a:lnTo>
                    <a:pt x="4876006" y="1138952"/>
                  </a:lnTo>
                  <a:close/>
                </a:path>
              </a:pathLst>
            </a:custGeom>
            <a:solidFill>
              <a:schemeClr val="tx2">
                <a:lumMod val="65000"/>
                <a:lumOff val="35000"/>
                <a:alpha val="88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382001" y="3647035"/>
              <a:ext cx="6844907" cy="4206328"/>
              <a:chOff x="8382001" y="3647035"/>
              <a:chExt cx="6844907" cy="4206328"/>
            </a:xfrm>
          </p:grpSpPr>
          <p:sp>
            <p:nvSpPr>
              <p:cNvPr id="12" name="Oval 3"/>
              <p:cNvSpPr/>
              <p:nvPr/>
            </p:nvSpPr>
            <p:spPr bwMode="auto">
              <a:xfrm>
                <a:off x="8382001" y="7085230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 rot="16200000">
                <a:off x="8336433" y="7471678"/>
                <a:ext cx="533400" cy="229969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" name="Oval 3"/>
              <p:cNvSpPr/>
              <p:nvPr/>
            </p:nvSpPr>
            <p:spPr bwMode="auto">
              <a:xfrm>
                <a:off x="10006508" y="5939165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7" name="Oval 3"/>
              <p:cNvSpPr/>
              <p:nvPr/>
            </p:nvSpPr>
            <p:spPr bwMode="auto">
              <a:xfrm>
                <a:off x="11631015" y="4793100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2" name="Oval 3"/>
              <p:cNvSpPr/>
              <p:nvPr/>
            </p:nvSpPr>
            <p:spPr bwMode="auto">
              <a:xfrm>
                <a:off x="13255522" y="3647035"/>
                <a:ext cx="1971386" cy="234732"/>
              </a:xfrm>
              <a:custGeom>
                <a:avLst/>
                <a:gdLst/>
                <a:ahLst/>
                <a:cxnLst/>
                <a:rect l="l" t="t" r="r" b="b"/>
                <a:pathLst>
                  <a:path w="1858747" h="229970">
                    <a:moveTo>
                      <a:pt x="106147" y="0"/>
                    </a:moveTo>
                    <a:lnTo>
                      <a:pt x="114985" y="0"/>
                    </a:lnTo>
                    <a:lnTo>
                      <a:pt x="1858747" y="0"/>
                    </a:lnTo>
                    <a:lnTo>
                      <a:pt x="1858747" y="229969"/>
                    </a:lnTo>
                    <a:lnTo>
                      <a:pt x="114990" y="229969"/>
                    </a:lnTo>
                    <a:cubicBezTo>
                      <a:pt x="114988" y="229970"/>
                      <a:pt x="114987" y="229970"/>
                      <a:pt x="114985" y="229970"/>
                    </a:cubicBezTo>
                    <a:lnTo>
                      <a:pt x="114980" y="229969"/>
                    </a:lnTo>
                    <a:lnTo>
                      <a:pt x="106147" y="229969"/>
                    </a:lnTo>
                    <a:lnTo>
                      <a:pt x="106147" y="228186"/>
                    </a:lnTo>
                    <a:cubicBezTo>
                      <a:pt x="46714" y="225061"/>
                      <a:pt x="0" y="175478"/>
                      <a:pt x="0" y="114985"/>
                    </a:cubicBezTo>
                    <a:cubicBezTo>
                      <a:pt x="0" y="54493"/>
                      <a:pt x="46714" y="4910"/>
                      <a:pt x="106147" y="178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 rot="16200000">
                <a:off x="9768356" y="6528960"/>
                <a:ext cx="940098" cy="22997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 rot="16200000">
                <a:off x="11390370" y="5358565"/>
                <a:ext cx="940098" cy="22997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 rot="16200000">
                <a:off x="13013984" y="4217859"/>
                <a:ext cx="940098" cy="229971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92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flipH="1" flipV="1">
            <a:off x="8056132" y="1988403"/>
            <a:ext cx="76200" cy="59436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8056132" y="7932003"/>
            <a:ext cx="90888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334000" y="1759803"/>
            <a:ext cx="2157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VALUE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5106" y="7932003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REFINE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05973" y="7924800"/>
            <a:ext cx="4724400" cy="29718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558373" y="9906000"/>
            <a:ext cx="3057247" cy="830997"/>
          </a:xfrm>
          <a:prstGeom prst="rect">
            <a:avLst/>
          </a:prstGeom>
          <a:noFill/>
          <a:scene3d>
            <a:camera prst="orthographicFront">
              <a:rot lat="1080000" lon="1776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COMBINE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4354" y="7523457"/>
            <a:ext cx="2599430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MY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6413" y="6621959"/>
            <a:ext cx="5231560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COMMUNITY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8429" y="7170241"/>
            <a:ext cx="6687344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ORGANIZATIONAL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6469559"/>
            <a:ext cx="3863173" cy="76944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WORLD DATA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3113" y="7049869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SIGNAL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14003" y="5972724"/>
            <a:ext cx="134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757" y="4980437"/>
            <a:ext cx="351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14408" y="392566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KNOWLEDGE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05973" y="5022977"/>
            <a:ext cx="12877800" cy="2916705"/>
            <a:chOff x="4722395" y="3899947"/>
            <a:chExt cx="12877800" cy="2916705"/>
          </a:xfrm>
        </p:grpSpPr>
        <p:sp>
          <p:nvSpPr>
            <p:cNvPr id="33" name="Parallelogram 32"/>
            <p:cNvSpPr/>
            <p:nvPr/>
          </p:nvSpPr>
          <p:spPr bwMode="auto">
            <a:xfrm>
              <a:off x="4722395" y="3899947"/>
              <a:ext cx="12877800" cy="2916705"/>
            </a:xfrm>
            <a:prstGeom prst="parallelogram">
              <a:avLst>
                <a:gd name="adj" fmla="val 158107"/>
              </a:avLst>
            </a:prstGeom>
            <a:solidFill>
              <a:schemeClr val="bg2">
                <a:lumMod val="60000"/>
                <a:lumOff val="40000"/>
                <a:alpha val="82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12564" y="4037499"/>
              <a:ext cx="8060857" cy="2544821"/>
              <a:chOff x="16623364" y="-763101"/>
              <a:chExt cx="8060857" cy="254482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8490215" y="-44005"/>
                <a:ext cx="169148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Share</a:t>
                </a:r>
                <a:endParaRPr lang="en-US" sz="48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335960" y="729158"/>
                <a:ext cx="20361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Publish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725179" y="332405"/>
                <a:ext cx="241444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Integrate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99961" y="-763101"/>
                <a:ext cx="338426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Recommend</a:t>
                </a:r>
                <a:endParaRPr lang="en-US" sz="48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23364" y="1012279"/>
                <a:ext cx="23791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Discover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429000" y="3331695"/>
            <a:ext cx="12877800" cy="2916705"/>
            <a:chOff x="-1076707" y="1132447"/>
            <a:chExt cx="12877800" cy="2916705"/>
          </a:xfrm>
        </p:grpSpPr>
        <p:sp>
          <p:nvSpPr>
            <p:cNvPr id="29" name="Parallelogram 28"/>
            <p:cNvSpPr/>
            <p:nvPr/>
          </p:nvSpPr>
          <p:spPr bwMode="auto">
            <a:xfrm>
              <a:off x="-1076707" y="1132447"/>
              <a:ext cx="12877800" cy="2916705"/>
            </a:xfrm>
            <a:prstGeom prst="parallelogram">
              <a:avLst>
                <a:gd name="adj" fmla="val 158107"/>
              </a:avLst>
            </a:prstGeom>
            <a:solidFill>
              <a:schemeClr val="bg2">
                <a:lumMod val="60000"/>
                <a:lumOff val="40000"/>
                <a:alpha val="82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9786" y="1788685"/>
              <a:ext cx="26645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Insights &amp;</a:t>
              </a:r>
            </a:p>
            <a:p>
              <a:pPr algn="ctr"/>
              <a:r>
                <a:rPr lang="en-US" sz="4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Actions</a:t>
              </a:r>
              <a:endParaRPr lang="en-US" sz="4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325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533400" y="4480848"/>
            <a:ext cx="2438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Arial Bold" charset="-5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-5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>
              <a:spcBef>
                <a:spcPts val="6600"/>
              </a:spcBef>
            </a:pPr>
            <a:r>
              <a:rPr lang="en-US" sz="13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Gill Sans"/>
              </a:rPr>
              <a:t>More Data </a:t>
            </a:r>
            <a:r>
              <a:rPr lang="en-US" sz="138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 better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-914400" y="7467600"/>
            <a:ext cx="2438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600"/>
              </a:spcBef>
            </a:pPr>
            <a:r>
              <a:rPr lang="en-US" sz="13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if </a:t>
            </a:r>
            <a:r>
              <a:rPr lang="en-US" sz="13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</a:t>
            </a:r>
            <a:r>
              <a:rPr lang="en-US" sz="13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3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en-US" sz="13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inds Data?</a:t>
            </a:r>
            <a:endParaRPr lang="en-US" sz="13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5325" y="2291840"/>
            <a:ext cx="243839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600"/>
              </a:spcBef>
            </a:pPr>
            <a:r>
              <a:rPr lang="en-US" sz="13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Arial Bold" charset="-52"/>
              </a:rPr>
              <a:t>If it’s </a:t>
            </a:r>
            <a:r>
              <a:rPr lang="en-US" sz="138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Arial Bold" charset="-52"/>
              </a:rPr>
              <a:t>all about </a:t>
            </a:r>
            <a:r>
              <a:rPr lang="en-US" sz="13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Insights:</a:t>
            </a:r>
            <a:endParaRPr lang="en-US" sz="13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3245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2209800" y="260873"/>
            <a:ext cx="19650710" cy="1121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" b="22306"/>
          <a:stretch/>
        </p:blipFill>
        <p:spPr bwMode="auto">
          <a:xfrm>
            <a:off x="1447800" y="685800"/>
            <a:ext cx="21073397" cy="1008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2485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011" y="0"/>
            <a:ext cx="24384000" cy="1181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968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20060390" cy="629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9699" y="9152304"/>
            <a:ext cx="129557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http://tinyurl.com/7k445pb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886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3F07CD78EF646B5AC9DE787724C41" ma:contentTypeVersion="0" ma:contentTypeDescription="Create a new document." ma:contentTypeScope="" ma:versionID="ce97cfbe7d5fecd87e03a9530b8045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54C21-6DD5-488A-8811-25ED7279CE85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62235B-FBA7-4196-8BD8-8583A1488D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215E8-83ED-448D-B092-448039037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24246</TotalTime>
  <Pages>0</Pages>
  <Words>668</Words>
  <Characters>0</Characters>
  <Application>Microsoft Macintosh PowerPoint</Application>
  <PresentationFormat>Custom</PresentationFormat>
  <Lines>0</Lines>
  <Paragraphs>115</Paragraphs>
  <Slides>22</Slides>
  <Notes>11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Title &amp; Subtitle</vt:lpstr>
      <vt:lpstr>Title &amp; Bullets</vt:lpstr>
      <vt:lpstr>Do we Have the Tools we Need to Navigate The New World of Data?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Community &amp; Ecosystem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Strata 2012</dc:title>
  <dc:subject>Do we have the tools we need for Big Data?</dc:subject>
  <dc:creator>Herain Oberoi</dc:creator>
  <cp:lastModifiedBy>Sophia DeMartini</cp:lastModifiedBy>
  <cp:revision>483</cp:revision>
  <dcterms:created xsi:type="dcterms:W3CDTF">2012-02-27T17:37:33Z</dcterms:created>
  <dcterms:modified xsi:type="dcterms:W3CDTF">2012-02-27T17:37:52Z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0x010100D043F07CD78EF646B5AC9DE787724C41</vt:lpwstr>
  </property>
  <property fmtid="{D5CDD505-2E9C-101B-9397-08002B2CF9AE}" pid="3" name="_AdHocReviewCycleID">
    <vt:i4>170067804</vt:i4>
  </property>
  <property fmtid="{D5CDD505-2E9C-101B-9397-08002B2CF9AE}" pid="4" name="_NewReviewCycle">
    <vt:lpwstr/>
  </property>
  <property fmtid="{D5CDD505-2E9C-101B-9397-08002B2CF9AE}" pid="5" name="_EmailSubject">
    <vt:lpwstr>Dave Campbell - Strata CA Keynote Logistics</vt:lpwstr>
  </property>
  <property fmtid="{D5CDD505-2E9C-101B-9397-08002B2CF9AE}" pid="6" name="_AuthorEmail">
    <vt:lpwstr>Dave.Campbell@microsoft.com</vt:lpwstr>
  </property>
  <property fmtid="{D5CDD505-2E9C-101B-9397-08002B2CF9AE}" pid="7" name="_AuthorEmailDisplayName">
    <vt:lpwstr>Dave Campbell (SQL)</vt:lpwstr>
  </property>
</Properties>
</file>